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0" r:id="rId3"/>
    <p:sldId id="275" r:id="rId4"/>
    <p:sldId id="279" r:id="rId5"/>
    <p:sldId id="276" r:id="rId6"/>
    <p:sldId id="263" r:id="rId7"/>
    <p:sldId id="257" r:id="rId8"/>
    <p:sldId id="258" r:id="rId9"/>
    <p:sldId id="261" r:id="rId10"/>
    <p:sldId id="260" r:id="rId11"/>
    <p:sldId id="259" r:id="rId12"/>
    <p:sldId id="262" r:id="rId13"/>
    <p:sldId id="278" r:id="rId14"/>
    <p:sldId id="264" r:id="rId15"/>
    <p:sldId id="266" r:id="rId16"/>
    <p:sldId id="277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A1B14-7577-4723-88F1-CA40093AC3FD}" type="datetimeFigureOut">
              <a:rPr lang="es-CL" smtClean="0"/>
              <a:pPr/>
              <a:t>04-06-2014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DB8C-6198-4EC0-9D2C-3640000BFB7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2598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46669D-1106-42AF-BE07-B18D0BCB8C89}" type="datetimeFigureOut">
              <a:rPr lang="es-AR" smtClean="0"/>
              <a:pPr/>
              <a:t>04/06/2014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AEF4FA-820F-4CEF-B52A-FEF7D243BC1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2924944"/>
            <a:ext cx="6336704" cy="1224136"/>
          </a:xfrm>
          <a:gradFill>
            <a:gsLst>
              <a:gs pos="99000">
                <a:schemeClr val="accent5">
                  <a:shade val="15000"/>
                  <a:satMod val="180000"/>
                </a:schemeClr>
              </a:gs>
              <a:gs pos="100000">
                <a:schemeClr val="accent5">
                  <a:shade val="45000"/>
                  <a:satMod val="170000"/>
                </a:schemeClr>
              </a:gs>
              <a:gs pos="9000">
                <a:schemeClr val="accent5">
                  <a:tint val="99000"/>
                  <a:shade val="65000"/>
                  <a:satMod val="155000"/>
                  <a:lumMod val="0"/>
                  <a:lumOff val="100000"/>
                  <a:alpha val="7000"/>
                </a:schemeClr>
              </a:gs>
              <a:gs pos="100000">
                <a:schemeClr val="accent5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AR" sz="6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Edad Moderna</a:t>
            </a:r>
            <a:endParaRPr lang="es-AR" sz="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6584106" cy="504056"/>
          </a:xfrm>
          <a:gradFill>
            <a:gsLst>
              <a:gs pos="100000">
                <a:schemeClr val="accent5">
                  <a:shade val="45000"/>
                  <a:satMod val="170000"/>
                  <a:alpha val="33000"/>
                </a:schemeClr>
              </a:gs>
              <a:gs pos="100000">
                <a:schemeClr val="accent5">
                  <a:tint val="99000"/>
                  <a:shade val="65000"/>
                  <a:satMod val="155000"/>
                </a:schemeClr>
              </a:gs>
              <a:gs pos="100000">
                <a:schemeClr val="accent5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A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Historia, Geografía y Ciencias Sociales</a:t>
            </a:r>
            <a:endParaRPr lang="es-A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244955">
            <a:off x="532589" y="1931921"/>
            <a:ext cx="8229600" cy="321471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La gramática, la lectura de los clásicos, el descubrimiento del gusto artístico de los romanos y helenos, la afición a la literatura, y el hablar y escribir con elegancia, todo esto se producía en un ambiente de tolerancia, intercambio de ideas y de discusión. A este movimiento se le ha llamado Humanismo.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151239">
            <a:off x="592625" y="394703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Características del Humanismo</a:t>
            </a:r>
            <a:endParaRPr lang="es-AR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2285992"/>
            <a:ext cx="8229600" cy="128588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MX" dirty="0" smtClean="0"/>
              <a:t>La expansión y generalización de la enseñanza universitaria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358591">
            <a:off x="857300" y="626638"/>
            <a:ext cx="7970402" cy="95467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Difusión del Humanismo</a:t>
            </a:r>
            <a:endParaRPr lang="es-AR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3010" name="Picture 2" descr="http://www.kalipedia.com/kalipediamedia/historia/media/200707/12/hisespana/20070712klphishes_7.Ges.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14752"/>
            <a:ext cx="359691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 rot="21327721">
            <a:off x="226022" y="2559051"/>
            <a:ext cx="8229600" cy="1475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imprenta, que permitió la difusión de las ideas a un mayor número de personas y países</a:t>
            </a:r>
          </a:p>
        </p:txBody>
      </p:sp>
      <p:pic>
        <p:nvPicPr>
          <p:cNvPr id="44034" name="Picture 2" descr="http://4.bp.blogspot.com/-T9EQfaeNuVg/T5HetJGouNI/AAAAAAAAAA8/gIEWqhM9Vyg/s1600/imprenta_histo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834400"/>
            <a:ext cx="2928926" cy="3023599"/>
          </a:xfrm>
          <a:prstGeom prst="rect">
            <a:avLst/>
          </a:prstGeom>
          <a:noFill/>
        </p:spPr>
      </p:pic>
      <p:pic>
        <p:nvPicPr>
          <p:cNvPr id="44036" name="Picture 4" descr="http://vidasfamosas.com/wp-content/uploads/2009/09/johannes-gutenb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52655" cy="264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royectosalonhogar.com/enciclopedia_ilustrada/edad_moderna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0" y="260648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La Imprenta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PaS5tUOl8jg/ULB8xrIkadI/AAAAAAAAEkA/-rYUD63tPKM/s1600/syPeFjClmkenUjLBuWtIu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dirty="0" smtClean="0"/>
              <a:t>Expansión Cultura Europea</a:t>
            </a:r>
            <a:endParaRPr lang="es-AR" dirty="0"/>
          </a:p>
        </p:txBody>
      </p:sp>
      <p:pic>
        <p:nvPicPr>
          <p:cNvPr id="23554" name="Picture 2" descr="http://3.bp.blogspot.com/-K8mvBoYlSQc/ULB8p9cI0jI/AAAAAAAAEjI/JGRUwr1AoI8/s1600/Descubrimientos+geograf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kalipedia.com/kalipediamedia/historia/media/200707/17/hisuniversal/20070717klphisuni_82.Ges.SC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696744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es-CL" b="1" u="sng" dirty="0"/>
              <a:t>AE </a:t>
            </a:r>
            <a:r>
              <a:rPr lang="es-CL" b="1" u="sng" dirty="0" smtClean="0"/>
              <a:t>02:</a:t>
            </a:r>
          </a:p>
          <a:p>
            <a:pPr marL="109728" indent="0" algn="just">
              <a:buNone/>
            </a:pPr>
            <a:endParaRPr lang="es-CL" b="1" u="sng" dirty="0"/>
          </a:p>
          <a:p>
            <a:pPr marL="109728" indent="0" algn="just">
              <a:buNone/>
            </a:pPr>
            <a:r>
              <a:rPr lang="es-CL" sz="2600" dirty="0"/>
              <a:t>Caracterizar, apoyándose en diversas fuentes, las </a:t>
            </a:r>
            <a:r>
              <a:rPr lang="es-CL" sz="2600" dirty="0" smtClean="0"/>
              <a:t>principales dinámicas </a:t>
            </a:r>
            <a:r>
              <a:rPr lang="es-CL" sz="2600" dirty="0"/>
              <a:t>culturales de principios de la </a:t>
            </a:r>
            <a:r>
              <a:rPr lang="es-CL" sz="2600" dirty="0" smtClean="0"/>
              <a:t>Edad Moderna</a:t>
            </a:r>
            <a:r>
              <a:rPr lang="es-CL" sz="2600" dirty="0"/>
              <a:t>, considerando:</a:t>
            </a:r>
          </a:p>
          <a:p>
            <a:pPr algn="just">
              <a:buFont typeface="Wingdings" pitchFamily="2" charset="2"/>
              <a:buChar char="Ø"/>
            </a:pPr>
            <a:r>
              <a:rPr lang="es-CL" sz="2600" dirty="0" smtClean="0"/>
              <a:t>humanismo </a:t>
            </a:r>
            <a:r>
              <a:rPr lang="es-CL" sz="2600" dirty="0"/>
              <a:t>renacentista: el ser humano y la </a:t>
            </a:r>
            <a:r>
              <a:rPr lang="es-CL" sz="2600" dirty="0" smtClean="0"/>
              <a:t>razón como </a:t>
            </a:r>
            <a:r>
              <a:rPr lang="es-CL" sz="2600" dirty="0"/>
              <a:t>centro del </a:t>
            </a:r>
            <a:r>
              <a:rPr lang="es-CL" sz="2600" dirty="0" smtClean="0"/>
              <a:t>pensamiento </a:t>
            </a:r>
          </a:p>
          <a:p>
            <a:pPr algn="just">
              <a:buFont typeface="Wingdings" pitchFamily="2" charset="2"/>
              <a:buChar char="Ø"/>
            </a:pPr>
            <a:r>
              <a:rPr lang="es-CL" sz="2600" dirty="0" smtClean="0"/>
              <a:t>revolución </a:t>
            </a:r>
            <a:r>
              <a:rPr lang="es-CL" sz="2600" dirty="0"/>
              <a:t>científica y la nueva concepción de </a:t>
            </a:r>
            <a:r>
              <a:rPr lang="es-CL" sz="2600" dirty="0" smtClean="0"/>
              <a:t>la naturaleza</a:t>
            </a:r>
            <a:endParaRPr lang="es-CL" sz="2600" dirty="0"/>
          </a:p>
          <a:p>
            <a:pPr algn="just">
              <a:buFont typeface="Wingdings" pitchFamily="2" charset="2"/>
              <a:buChar char="Ø"/>
            </a:pPr>
            <a:r>
              <a:rPr lang="es-CL" sz="2600" dirty="0" smtClean="0"/>
              <a:t>continuidad </a:t>
            </a:r>
            <a:r>
              <a:rPr lang="es-CL" sz="2600" dirty="0"/>
              <a:t>del pensamiento religioso</a:t>
            </a:r>
          </a:p>
          <a:p>
            <a:pPr algn="just">
              <a:buFont typeface="Wingdings" pitchFamily="2" charset="2"/>
              <a:buChar char="Ø"/>
            </a:pPr>
            <a:r>
              <a:rPr lang="es-CL" sz="2600" dirty="0" smtClean="0"/>
              <a:t>personas </a:t>
            </a:r>
            <a:r>
              <a:rPr lang="es-CL" sz="2600" dirty="0"/>
              <a:t>como Copérnico, Galileo, Erasmo, </a:t>
            </a:r>
            <a:r>
              <a:rPr lang="es-CL" sz="2600" dirty="0" smtClean="0"/>
              <a:t>Gutenberg y </a:t>
            </a:r>
            <a:r>
              <a:rPr lang="es-CL" sz="2600" dirty="0"/>
              <a:t>Leonardo da Vinci, entre otros</a:t>
            </a:r>
            <a:r>
              <a:rPr lang="es-CL" sz="2600" dirty="0" smtClean="0"/>
              <a:t>.</a:t>
            </a:r>
          </a:p>
          <a:p>
            <a:pPr marL="109728" indent="0" algn="just">
              <a:buNone/>
            </a:pPr>
            <a:r>
              <a:rPr lang="es-CL" b="1" u="sng" dirty="0" smtClean="0"/>
              <a:t>Indicadores:</a:t>
            </a:r>
          </a:p>
          <a:p>
            <a:pPr marL="109728" indent="0" algn="just">
              <a:buNone/>
            </a:pPr>
            <a:endParaRPr lang="es-CL" b="1" u="sng" dirty="0" smtClean="0"/>
          </a:p>
          <a:p>
            <a:pPr marL="109728" indent="0" algn="just">
              <a:buNone/>
            </a:pPr>
            <a:r>
              <a:rPr lang="es-CL" dirty="0"/>
              <a:t>› Ubican temporalmente la Edad Moderna en representaciones gráficas.</a:t>
            </a:r>
          </a:p>
          <a:p>
            <a:pPr marL="109728" indent="0" algn="just">
              <a:buNone/>
            </a:pPr>
            <a:r>
              <a:rPr lang="es-CL" dirty="0"/>
              <a:t>› Describen, apoyándose en expresiones del arte renacentista y en </a:t>
            </a:r>
            <a:r>
              <a:rPr lang="es-CL" dirty="0" smtClean="0"/>
              <a:t>textos del </a:t>
            </a:r>
            <a:r>
              <a:rPr lang="es-CL" dirty="0"/>
              <a:t>pensamiento humanista, la creciente valorización de lo humano y </a:t>
            </a:r>
            <a:r>
              <a:rPr lang="es-CL" dirty="0" smtClean="0"/>
              <a:t>la continuidad </a:t>
            </a:r>
            <a:r>
              <a:rPr lang="es-CL" dirty="0"/>
              <a:t>religiosa.</a:t>
            </a:r>
          </a:p>
        </p:txBody>
      </p:sp>
    </p:spTree>
    <p:extLst>
      <p:ext uri="{BB962C8B-B14F-4D97-AF65-F5344CB8AC3E}">
        <p14:creationId xmlns:p14="http://schemas.microsoft.com/office/powerpoint/2010/main" xmlns="" val="30561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bp.blogspot.com/-AohCZD_4xmU/UT8YVZ4Vo8I/AAAAAAAADyY/3RpOo7CT8eo/s1600/EDAD+MODE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43438" y="188913"/>
            <a:ext cx="3970337" cy="1431925"/>
          </a:xfrm>
          <a:solidFill>
            <a:srgbClr val="00CCFF"/>
          </a:solidFill>
          <a:ln w="76200">
            <a:solidFill>
              <a:srgbClr val="0099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MX">
                <a:effectLst/>
                <a:latin typeface="Trebuchet MS" panose="020B0603020202020204" pitchFamily="34" charset="0"/>
              </a:rPr>
              <a:t>Edad Moderna</a:t>
            </a:r>
            <a:endParaRPr lang="es-ES">
              <a:effectLst/>
              <a:latin typeface="Trebuchet MS" panose="020B0603020202020204" pitchFamily="34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99592" y="2348880"/>
            <a:ext cx="8007350" cy="2952030"/>
          </a:xfrm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MX" dirty="0">
                <a:solidFill>
                  <a:schemeClr val="folHlink"/>
                </a:solidFill>
                <a:effectLst/>
                <a:latin typeface="Trebuchet MS" panose="020B0603020202020204" pitchFamily="34" charset="0"/>
              </a:rPr>
              <a:t>Ubicación temporal.</a:t>
            </a:r>
          </a:p>
          <a:p>
            <a:r>
              <a:rPr lang="es-ES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Se extiende desde </a:t>
            </a:r>
            <a:r>
              <a:rPr lang="es-ES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el Descubrimiento </a:t>
            </a:r>
            <a:r>
              <a:rPr lang="es-ES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de América en </a:t>
            </a:r>
            <a:r>
              <a:rPr lang="es-ES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1492, hasta </a:t>
            </a:r>
            <a:r>
              <a:rPr lang="es-ES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la Revolución Francesa en </a:t>
            </a:r>
            <a:r>
              <a:rPr lang="es-ES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1789. </a:t>
            </a:r>
          </a:p>
          <a:p>
            <a:endParaRPr lang="es-E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s-ES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Es </a:t>
            </a:r>
            <a:r>
              <a:rPr lang="es-ES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un período de casi 350 años.</a:t>
            </a:r>
          </a:p>
        </p:txBody>
      </p:sp>
      <p:pic>
        <p:nvPicPr>
          <p:cNvPr id="3076" name="Picture 4" descr="Lacre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opia_de_IMAGEN2.GIF (11170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80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0z0tgpGajes/UUKdCf2CZjI/AAAAAAAAS5I/k2G_LFcZdu4/s1600/ar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" y="-27384"/>
            <a:ext cx="912714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858" y="692696"/>
            <a:ext cx="3042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Sociedad </a:t>
            </a:r>
          </a:p>
          <a:p>
            <a:pPr algn="ctr"/>
            <a:r>
              <a:rPr lang="es-C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Edad Moderna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http://3.bp.blogspot.com/-Y4ZkX3ijHG4/ULB8qj4TmnI/AAAAAAAAEjU/OdZMx22O_jc/s1600/HacialaEdadModern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00" y="3357562"/>
            <a:ext cx="72603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ETAPAS DE LA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HISTORIA UNIVERSAL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493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21331317">
            <a:off x="266661" y="1624961"/>
            <a:ext cx="8229600" cy="2479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MX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Actividad cultural de principios del XVI centrada, básicamente, en el renacimiento de la cultura greco-latina. Se desarrolla en Europa (ver mapa).</a:t>
            </a:r>
            <a:endParaRPr lang="es-A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21443822">
            <a:off x="235990" y="227509"/>
            <a:ext cx="8229600" cy="1143000"/>
          </a:xfr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 Humanismo</a:t>
            </a:r>
            <a:endParaRPr lang="es-A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9938" name="Picture 2" descr="http://1.bp.blogspot.com/-z6ZW1IzLmfk/Tnl6Zp8jJYI/AAAAAAAAAi4/TRFf1k8ihMk/s400/humanism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43372" y="4143380"/>
            <a:ext cx="500066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62" name="Picture 2" descr="http://www.waydn.com/answers/wp-content/uploads/mediterraneo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</TotalTime>
  <Words>276</Words>
  <Application>Microsoft Office PowerPoint</Application>
  <PresentationFormat>Presentación en pantalla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Concurrencia</vt:lpstr>
      <vt:lpstr>Edad Moderna</vt:lpstr>
      <vt:lpstr>Diapositiva 2</vt:lpstr>
      <vt:lpstr>Diapositiva 3</vt:lpstr>
      <vt:lpstr>Edad Moderna</vt:lpstr>
      <vt:lpstr>Diapositiva 5</vt:lpstr>
      <vt:lpstr>Diapositiva 6</vt:lpstr>
      <vt:lpstr>Diapositiva 7</vt:lpstr>
      <vt:lpstr>El Humanismo</vt:lpstr>
      <vt:lpstr>Diapositiva 9</vt:lpstr>
      <vt:lpstr>Características del Humanismo</vt:lpstr>
      <vt:lpstr>Difusión del Humanismo</vt:lpstr>
      <vt:lpstr>Diapositiva 12</vt:lpstr>
      <vt:lpstr>Diapositiva 13</vt:lpstr>
      <vt:lpstr>Diapositiva 14</vt:lpstr>
      <vt:lpstr>Expansión Cultura Europea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Edad Moderna</dc:title>
  <dc:creator>Hector Ruiz</dc:creator>
  <cp:lastModifiedBy>Profesor-1</cp:lastModifiedBy>
  <cp:revision>34</cp:revision>
  <dcterms:created xsi:type="dcterms:W3CDTF">2013-04-26T08:32:10Z</dcterms:created>
  <dcterms:modified xsi:type="dcterms:W3CDTF">2014-06-04T15:38:28Z</dcterms:modified>
</cp:coreProperties>
</file>